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305" r:id="rId3"/>
    <p:sldId id="262" r:id="rId4"/>
    <p:sldId id="263" r:id="rId5"/>
    <p:sldId id="265" r:id="rId6"/>
    <p:sldId id="342" r:id="rId7"/>
    <p:sldId id="304" r:id="rId8"/>
    <p:sldId id="306" r:id="rId9"/>
    <p:sldId id="279" r:id="rId10"/>
    <p:sldId id="274" r:id="rId11"/>
    <p:sldId id="299" r:id="rId12"/>
    <p:sldId id="297" r:id="rId13"/>
    <p:sldId id="298" r:id="rId14"/>
    <p:sldId id="345" r:id="rId15"/>
    <p:sldId id="310" r:id="rId16"/>
    <p:sldId id="308" r:id="rId17"/>
    <p:sldId id="346" r:id="rId18"/>
    <p:sldId id="311" r:id="rId19"/>
    <p:sldId id="358" r:id="rId20"/>
    <p:sldId id="359" r:id="rId21"/>
    <p:sldId id="348" r:id="rId22"/>
    <p:sldId id="360" r:id="rId23"/>
    <p:sldId id="361" r:id="rId24"/>
    <p:sldId id="362" r:id="rId25"/>
    <p:sldId id="355" r:id="rId26"/>
    <p:sldId id="356" r:id="rId27"/>
    <p:sldId id="35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>
      <p:cViewPr varScale="1">
        <p:scale>
          <a:sx n="60" d="100"/>
          <a:sy n="60" d="100"/>
        </p:scale>
        <p:origin x="140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1E6DF-7A91-4107-AED2-E3157E99F359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19279-D174-4B0F-9E72-C6572B1F31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96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68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48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738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86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11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85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1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9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2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4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5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2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8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68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keras.io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anaconda.com/" TargetMode="External"/><Relationship Id="rId4" Type="http://schemas.openxmlformats.org/officeDocument/2006/relationships/hyperlink" Target="https://colab.research.google.com/notebooks/intro.ipynb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89436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19CSE456- NEURAL NETWORKS &amp; DEEP LEARNING</a:t>
            </a:r>
            <a:br>
              <a:rPr lang="en-IN" sz="3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en-IN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Lecture 1</a:t>
            </a:r>
            <a:br>
              <a:rPr lang="en-IN" sz="4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endParaRPr lang="en-IN" sz="20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4572000"/>
            <a:ext cx="9499600" cy="1143000"/>
          </a:xfrm>
        </p:spPr>
        <p:txBody>
          <a:bodyPr>
            <a:norm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Dr.Sikha</a:t>
            </a:r>
            <a:r>
              <a:rPr lang="en-US" sz="1200" dirty="0">
                <a:solidFill>
                  <a:schemeClr val="bg1"/>
                </a:solidFill>
              </a:rPr>
              <a:t> O K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References: Towards data science, Machine Learning Mastery, Textbooks 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00567" y="2803009"/>
            <a:ext cx="8671983" cy="947181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8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Traditional vs 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1" y="1981200"/>
            <a:ext cx="5830801" cy="3795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1321" y="2209800"/>
            <a:ext cx="32004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MT"/>
              </a:rPr>
              <a:t>Data –&gt;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MT"/>
              </a:rPr>
              <a:t>Definitive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MT"/>
              </a:rPr>
              <a:t>Eg</a:t>
            </a:r>
            <a:r>
              <a:rPr lang="en-US" b="1" dirty="0">
                <a:latin typeface="ArialMT"/>
              </a:rPr>
              <a:t>: Matrix multiplication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961321" y="4267200"/>
            <a:ext cx="32004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MT"/>
              </a:rPr>
              <a:t>Data –&gt;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MT"/>
              </a:rPr>
              <a:t>Deals with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MT"/>
              </a:rPr>
              <a:t>Eg</a:t>
            </a:r>
            <a:r>
              <a:rPr lang="en-US" b="1" dirty="0">
                <a:latin typeface="ArialMT"/>
              </a:rPr>
              <a:t>: Next word prediction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700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I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Machine</a:t>
            </a:r>
            <a:r>
              <a:rPr lang="en-IN" dirty="0">
                <a:latin typeface="+mn-lt"/>
              </a:rPr>
              <a:t>  </a:t>
            </a:r>
            <a:endParaRPr dirty="0">
              <a:latin typeface="+mn-lt"/>
            </a:endParaRPr>
          </a:p>
        </p:txBody>
      </p:sp>
      <p:graphicFrame>
        <p:nvGraphicFramePr>
          <p:cNvPr id="204" name="Google Shape;204;p13"/>
          <p:cNvGraphicFramePr/>
          <p:nvPr>
            <p:extLst>
              <p:ext uri="{D42A27DB-BD31-4B8C-83A1-F6EECF244321}">
                <p14:modId xmlns:p14="http://schemas.microsoft.com/office/powerpoint/2010/main" val="3420636901"/>
              </p:ext>
            </p:extLst>
          </p:nvPr>
        </p:nvGraphicFramePr>
        <p:xfrm>
          <a:off x="990600" y="2057400"/>
          <a:ext cx="5682357" cy="275698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843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8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1" u="none" strike="noStrike" cap="none" dirty="0">
                          <a:solidFill>
                            <a:schemeClr val="tx1"/>
                          </a:solidFill>
                          <a:sym typeface="Ubuntu"/>
                        </a:rPr>
                        <a:t>Machine can</a:t>
                      </a:r>
                      <a:endParaRPr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68588" marT="34294" marB="1714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1">
                          <a:solidFill>
                            <a:schemeClr val="tx1"/>
                          </a:solidFill>
                          <a:sym typeface="Ubuntu"/>
                        </a:rPr>
                        <a:t>Machine cannot</a:t>
                      </a:r>
                      <a:endPara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68588" marT="34294" marB="1714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6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Forecast</a:t>
                      </a:r>
                      <a:endParaRPr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285750" marT="34294" marB="1714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Create something new</a:t>
                      </a:r>
                      <a:endParaRPr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285750" marT="34294" marB="1714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6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Memorize</a:t>
                      </a:r>
                      <a:endParaRPr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285750" marT="34294" marB="1714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Get smart really fast</a:t>
                      </a:r>
                      <a:endParaRPr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285750" marT="34294" marB="1714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6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Reproduce</a:t>
                      </a:r>
                      <a:endParaRPr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285750" marT="34294" marB="1714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Go beyond their task</a:t>
                      </a:r>
                      <a:endParaRPr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285750" marT="34294" marB="1714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6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Choose best item</a:t>
                      </a:r>
                      <a:endParaRPr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285750" marT="34294" marB="1714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dirty="0">
                          <a:solidFill>
                            <a:schemeClr val="tx1"/>
                          </a:solidFill>
                        </a:rPr>
                        <a:t>Kill all humans</a:t>
                      </a:r>
                      <a:endParaRPr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8" marR="285750" marT="34294" marB="1714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84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72390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I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Components</a:t>
            </a:r>
            <a:r>
              <a:rPr lang="en-IN" dirty="0">
                <a:latin typeface="+mn-lt"/>
              </a:rPr>
              <a:t> </a:t>
            </a:r>
            <a:r>
              <a:rPr lang="en-I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of Machine Learning</a:t>
            </a:r>
            <a:endParaRPr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05000"/>
            <a:ext cx="7285383" cy="3294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56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509" y="1484281"/>
            <a:ext cx="5064037" cy="218676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2"/>
          <p:cNvSpPr txBox="1">
            <a:spLocks noGrp="1"/>
          </p:cNvSpPr>
          <p:nvPr>
            <p:ph type="title"/>
          </p:nvPr>
        </p:nvSpPr>
        <p:spPr>
          <a:xfrm>
            <a:off x="225509" y="117308"/>
            <a:ext cx="6962982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I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Learning</a:t>
            </a:r>
            <a:r>
              <a:rPr lang="en-IN" dirty="0">
                <a:latin typeface="+mn-lt"/>
              </a:rPr>
              <a:t> </a:t>
            </a:r>
            <a:r>
              <a:rPr lang="en-I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vs Intelligence</a:t>
            </a:r>
            <a:endParaRPr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196" name="Google Shape;196;p12"/>
          <p:cNvGraphicFramePr/>
          <p:nvPr>
            <p:extLst>
              <p:ext uri="{D42A27DB-BD31-4B8C-83A1-F6EECF244321}">
                <p14:modId xmlns:p14="http://schemas.microsoft.com/office/powerpoint/2010/main" val="1196858487"/>
              </p:ext>
            </p:extLst>
          </p:nvPr>
        </p:nvGraphicFramePr>
        <p:xfrm>
          <a:off x="5410201" y="1436265"/>
          <a:ext cx="3276600" cy="218676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90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6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330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u="none" strike="noStrike" cap="none">
                          <a:solidFill>
                            <a:schemeClr val="dk1"/>
                          </a:solidFill>
                          <a:sym typeface="Calibri"/>
                        </a:rPr>
                        <a:t>Artificial intelligence</a:t>
                      </a:r>
                      <a:endParaRPr sz="1400" u="none" strike="noStrike" cap="none"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42656" marR="177731" marT="21319" marB="10663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u="none" strike="noStrike" cap="none" dirty="0">
                          <a:solidFill>
                            <a:schemeClr val="dk1"/>
                          </a:solidFill>
                          <a:sym typeface="Calibri"/>
                        </a:rPr>
                        <a:t>The name of a whole knowledge field, similar to biology or chemistry.</a:t>
                      </a:r>
                      <a:endParaRPr sz="1400" u="none" strike="noStrike" cap="none" dirty="0"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42656" marR="177731" marT="21319" marB="1066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u="none" strike="noStrike" cap="none" dirty="0">
                          <a:solidFill>
                            <a:schemeClr val="dk1"/>
                          </a:solidFill>
                          <a:sym typeface="Calibri"/>
                        </a:rPr>
                        <a:t>Machine Learning</a:t>
                      </a:r>
                      <a:endParaRPr sz="1400" u="none" strike="noStrike" cap="none" dirty="0"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42656" marR="177731" marT="21319" marB="10663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u="none" strike="noStrike" cap="none" dirty="0">
                          <a:solidFill>
                            <a:schemeClr val="dk1"/>
                          </a:solidFill>
                          <a:sym typeface="Calibri"/>
                        </a:rPr>
                        <a:t>A part of artificial intelligence</a:t>
                      </a:r>
                      <a:endParaRPr sz="1400" u="none" strike="noStrike" cap="none" dirty="0"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42656" marR="177731" marT="21319" marB="1066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30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u="none" strike="noStrike" cap="none" dirty="0">
                          <a:solidFill>
                            <a:schemeClr val="dk1"/>
                          </a:solidFill>
                          <a:sym typeface="Calibri"/>
                        </a:rPr>
                        <a:t>Deep Learning</a:t>
                      </a:r>
                      <a:endParaRPr sz="1400" u="none" strike="noStrike" cap="none" dirty="0"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42656" marR="177731" marT="21319" marB="10663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u="none" strike="noStrike" cap="none" dirty="0">
                          <a:solidFill>
                            <a:schemeClr val="dk1"/>
                          </a:solidFill>
                          <a:sym typeface="Calibri"/>
                        </a:rPr>
                        <a:t>A modern method of building, training, and using neural networks</a:t>
                      </a:r>
                      <a:endParaRPr sz="1400" u="none" strike="noStrike" cap="none" dirty="0"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42656" marR="177731" marT="21319" marB="1066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8" name="Google Shape;198;p12"/>
          <p:cNvSpPr/>
          <p:nvPr/>
        </p:nvSpPr>
        <p:spPr>
          <a:xfrm>
            <a:off x="457200" y="3946141"/>
            <a:ext cx="2746291" cy="11772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"will neural nets replace machine learning" sounds like "will the wheels replace cars".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CF8D24-9176-4C00-8EFC-21DA75116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6723" r="3333" b="4072"/>
          <a:stretch/>
        </p:blipFill>
        <p:spPr bwMode="auto">
          <a:xfrm>
            <a:off x="3951142" y="3726754"/>
            <a:ext cx="5192858" cy="27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40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AI: The Journey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/>
              <a:t>Dr.Sikha, Amrita Vishwa VidhyaPeetham</a:t>
            </a:r>
            <a:endParaRPr lang="en-US" sz="675" cap="all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29" y="129288"/>
            <a:ext cx="2770630" cy="1717791"/>
          </a:xfrm>
          <a:prstGeom prst="rect">
            <a:avLst/>
          </a:prstGeom>
        </p:spPr>
      </p:pic>
      <p:pic>
        <p:nvPicPr>
          <p:cNvPr id="12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2" y="2142574"/>
            <a:ext cx="5826716" cy="27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50429" y="3375915"/>
            <a:ext cx="2770631" cy="1131079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2060"/>
                </a:solidFill>
              </a:rPr>
              <a:t>Machine learning </a:t>
            </a:r>
            <a:r>
              <a:rPr lang="en-US" sz="1350" dirty="0">
                <a:solidFill>
                  <a:schemeClr val="bg1"/>
                </a:solidFill>
              </a:rPr>
              <a:t>is a subset of AI which allows a machine to automatically learn from past data without programming explicitly.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2151" y="2149832"/>
            <a:ext cx="2708909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2060"/>
                </a:solidFill>
              </a:rPr>
              <a:t>Artificial intelligence </a:t>
            </a:r>
            <a:r>
              <a:rPr lang="en-US" sz="1350" dirty="0">
                <a:solidFill>
                  <a:schemeClr val="bg1"/>
                </a:solidFill>
              </a:rPr>
              <a:t>is a technology which enables a machine to simulate human behavior.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25620" y="4705873"/>
            <a:ext cx="2770631" cy="92333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2060"/>
                </a:solidFill>
              </a:rPr>
              <a:t>Deep Learning </a:t>
            </a:r>
            <a:r>
              <a:rPr lang="en-US" sz="1350" dirty="0">
                <a:solidFill>
                  <a:schemeClr val="bg1"/>
                </a:solidFill>
              </a:rPr>
              <a:t>is an evolution to Machine Learning. Basically it is how deep is the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198044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Deep Learning: What &amp; Why??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7079" y="1732012"/>
            <a:ext cx="8447532" cy="3017520"/>
          </a:xfrm>
        </p:spPr>
        <p:txBody>
          <a:bodyPr>
            <a:normAutofit/>
          </a:bodyPr>
          <a:lstStyle/>
          <a:p>
            <a:pPr marL="386954" indent="-257175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? :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a subfield of Machine Learning, inspired by the biological neurons of a brain, and translating that to artificial neural networks with representation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learning.</a:t>
            </a:r>
          </a:p>
          <a:p>
            <a:pPr marL="386954" indent="-257175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? :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the volume of data increases, Machine learning techniques, no matter how optimized, starts to become inefficient in terms of performance and accuracy, so much better in such cases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/>
              <a:t>Dr.Sikha, Amrita Vishwa VidhyaPeetham</a:t>
            </a:r>
            <a:endParaRPr lang="en-US" sz="675" cap="all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3074" name="Picture 2" descr="Deep Learning| Performance vs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41273"/>
            <a:ext cx="4220386" cy="23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ep learning vs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96" y="4134921"/>
            <a:ext cx="4105163" cy="180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6459785"/>
            <a:ext cx="61241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https://www.analyticsvidhya.com/blog/2021/05/a-comprehensive-tutorial-on-deep-learning-part-1/</a:t>
            </a:r>
          </a:p>
        </p:txBody>
      </p:sp>
    </p:spTree>
    <p:extLst>
      <p:ext uri="{BB962C8B-B14F-4D97-AF65-F5344CB8AC3E}">
        <p14:creationId xmlns:p14="http://schemas.microsoft.com/office/powerpoint/2010/main" val="293249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FD4D-F68D-416D-9DCD-E19D0C56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952A2-2583-427D-8209-C38E285F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Deep Learning = Learning Hierarchical Representations">
            <a:extLst>
              <a:ext uri="{FF2B5EF4-FFF2-40B4-BE49-F238E27FC236}">
                <a16:creationId xmlns:a16="http://schemas.microsoft.com/office/drawing/2014/main" id="{A3EF9466-B435-4022-A38D-FCF36872E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r="3150"/>
          <a:stretch/>
        </p:blipFill>
        <p:spPr bwMode="auto">
          <a:xfrm>
            <a:off x="441958" y="279516"/>
            <a:ext cx="8305801" cy="56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06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Deep Learning: How??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283386"/>
            <a:ext cx="7598664" cy="3017520"/>
          </a:xfrm>
        </p:spPr>
        <p:txBody>
          <a:bodyPr>
            <a:normAutofit/>
          </a:bodyPr>
          <a:lstStyle/>
          <a:p>
            <a:pPr marL="386954" indent="-257175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Learns </a:t>
            </a:r>
            <a:r>
              <a:rPr lang="en-US" b="1" dirty="0">
                <a:solidFill>
                  <a:srgbClr val="FFC000"/>
                </a:solidFill>
              </a:rPr>
              <a:t>incrementally</a:t>
            </a:r>
            <a:r>
              <a:rPr lang="en-US" dirty="0">
                <a:solidFill>
                  <a:schemeClr val="bg1"/>
                </a:solidFill>
              </a:rPr>
              <a:t> through it’s hidden layer architecture.</a:t>
            </a:r>
          </a:p>
          <a:p>
            <a:pPr marL="857250" indent="-257175">
              <a:buFont typeface="Wingdings" panose="05000000000000000000" pitchFamily="2" charset="2"/>
              <a:buChar char="Ø"/>
              <a:tabLst>
                <a:tab pos="644129" algn="l"/>
              </a:tabLst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Defining low-level categories like letters first.</a:t>
            </a:r>
          </a:p>
          <a:p>
            <a:pPr marL="857250" indent="-257175">
              <a:buFont typeface="Wingdings" panose="05000000000000000000" pitchFamily="2" charset="2"/>
              <a:buChar char="Ø"/>
              <a:tabLst>
                <a:tab pos="644129" algn="l"/>
              </a:tabLst>
            </a:pPr>
            <a:r>
              <a:rPr lang="en-US" b="1" dirty="0">
                <a:solidFill>
                  <a:srgbClr val="FFC000"/>
                </a:solidFill>
              </a:rPr>
              <a:t>Little higher level categories like words.</a:t>
            </a:r>
          </a:p>
          <a:p>
            <a:pPr marL="857250" indent="-257175">
              <a:buFont typeface="Wingdings" panose="05000000000000000000" pitchFamily="2" charset="2"/>
              <a:buChar char="Ø"/>
              <a:tabLst>
                <a:tab pos="644129" algn="l"/>
              </a:tabLst>
            </a:pPr>
            <a:r>
              <a:rPr lang="en-US" b="1" dirty="0">
                <a:solidFill>
                  <a:srgbClr val="FFC000"/>
                </a:solidFill>
              </a:rPr>
              <a:t>Higher level categories like sentences.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sz="675">
                <a:latin typeface="Calibri" panose="020F0502020204030204"/>
              </a:rPr>
              <a:t>Dr.Sikha, Amrita Vishwa VidhyaPeetham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" y="5577225"/>
            <a:ext cx="61241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https://towardsdatascience.com/why-deep-learning-is-needed-over-traditional-machine-learning-1b6a99177063</a:t>
            </a:r>
          </a:p>
        </p:txBody>
      </p:sp>
      <p:pic>
        <p:nvPicPr>
          <p:cNvPr id="4098" name="Picture 2" descr="https://miro.medium.com/max/840/1*KYUUg9JC6InYe-VNPMDz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537" y="4211312"/>
            <a:ext cx="3429001" cy="223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iro.medium.com/max/1400/1*bhFifratH9DjKqMBTeQG5A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97135"/>
            <a:ext cx="3429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293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Neural Networks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0108" y="1814966"/>
            <a:ext cx="6812446" cy="3017520"/>
          </a:xfrm>
        </p:spPr>
        <p:txBody>
          <a:bodyPr>
            <a:normAutofit/>
          </a:bodyPr>
          <a:lstStyle/>
          <a:p>
            <a:pPr marL="386954" indent="-257175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1958: Frank Rosenblatt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“a machine which senses, recognizes, remembers, and responds like the human mind” and called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machine a Perceptron.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/>
              <a:t>Dr.Sikha, Amrita Vishwa VidhyaPeetham</a:t>
            </a:r>
            <a:endParaRPr lang="en-US" sz="675" cap="all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3" name="Picture 2" descr="https://miro.medium.com/max/291/1*g_WT9YsMyb9ivNALW50xQ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54" y="1045895"/>
            <a:ext cx="1664494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875/1*z0sLgHIGhjFG1ugErib30Q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1" y="3359389"/>
            <a:ext cx="3324641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43000" y="5601557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75" dirty="0">
                <a:solidFill>
                  <a:schemeClr val="bg1"/>
                </a:solidFill>
              </a:rPr>
              <a:t>https://towardsdatascience.com/introducing-deep-learning-and-neural-networks-deep-learning-for-rookies-1-bd68f9cf5883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89797-59AC-44E4-AAB4-57A36F7F62B6}"/>
              </a:ext>
            </a:extLst>
          </p:cNvPr>
          <p:cNvSpPr/>
          <p:nvPr/>
        </p:nvSpPr>
        <p:spPr>
          <a:xfrm>
            <a:off x="492062" y="56846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https://towardsdatascience.com/introducing-deep-learning-and-neural-networks-deep-learning-for-rookies-1-bd68f9cf5883</a:t>
            </a:r>
          </a:p>
        </p:txBody>
      </p:sp>
    </p:spTree>
    <p:extLst>
      <p:ext uri="{BB962C8B-B14F-4D97-AF65-F5344CB8AC3E}">
        <p14:creationId xmlns:p14="http://schemas.microsoft.com/office/powerpoint/2010/main" val="2016625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43F3-6148-407E-B1CF-4A958B3D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3301-F023-4E7C-88AD-725FE3D00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8E475-DF2A-41DF-8F36-6D1B023C4B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914529"/>
            <a:ext cx="5029200" cy="24336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20341E-7D31-4528-836F-298913281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47" y="300722"/>
            <a:ext cx="5990592" cy="32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8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</a:rPr>
              <a:t>Artificial Intelligence</a:t>
            </a:r>
          </a:p>
          <a:p>
            <a:pPr marL="400050" indent="-4000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Learning: What , Why?</a:t>
            </a:r>
          </a:p>
          <a:p>
            <a:pPr marL="400050" indent="-4000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world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4D3F8-65AA-4DC6-B030-6CD9579B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739433"/>
            <a:ext cx="3086672" cy="30478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8AD881-2BF2-414F-944A-793A61EFE114}"/>
              </a:ext>
            </a:extLst>
          </p:cNvPr>
          <p:cNvSpPr/>
          <p:nvPr/>
        </p:nvSpPr>
        <p:spPr>
          <a:xfrm>
            <a:off x="457199" y="5105400"/>
            <a:ext cx="7543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C000"/>
                </a:solidFill>
              </a:rPr>
              <a:t>“Getting the right question is the key to getting the right answer.”</a:t>
            </a:r>
          </a:p>
        </p:txBody>
      </p:sp>
    </p:spTree>
    <p:extLst>
      <p:ext uri="{BB962C8B-B14F-4D97-AF65-F5344CB8AC3E}">
        <p14:creationId xmlns:p14="http://schemas.microsoft.com/office/powerpoint/2010/main" val="3311857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96D-2F1C-4871-BB94-64BCA456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BD96-6768-43AD-9E6B-38434A9D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What is a Neural Network? Visualising &amp;amp; Understanding a Neural Network  In-depth. - Adarsh Bhadauria - Articles!">
            <a:extLst>
              <a:ext uri="{FF2B5EF4-FFF2-40B4-BE49-F238E27FC236}">
                <a16:creationId xmlns:a16="http://schemas.microsoft.com/office/drawing/2014/main" id="{B35FA2B5-FAA5-4952-95E8-E1047A0A2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42839"/>
            <a:ext cx="462915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17614-7C9E-4CE2-84B0-48795136BB73}"/>
              </a:ext>
            </a:extLst>
          </p:cNvPr>
          <p:cNvSpPr txBox="1"/>
          <p:nvPr/>
        </p:nvSpPr>
        <p:spPr>
          <a:xfrm>
            <a:off x="152400" y="6412468"/>
            <a:ext cx="883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https://articles.adxy.in/2019/08/23/introduction-to-neural-networks-and-visualisation/</a:t>
            </a:r>
          </a:p>
        </p:txBody>
      </p:sp>
    </p:spTree>
    <p:extLst>
      <p:ext uri="{BB962C8B-B14F-4D97-AF65-F5344CB8AC3E}">
        <p14:creationId xmlns:p14="http://schemas.microsoft.com/office/powerpoint/2010/main" val="761446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0013" y="180911"/>
            <a:ext cx="7467600" cy="1143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Perceptron: The Building Block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1328" y="3883846"/>
            <a:ext cx="8768872" cy="3017520"/>
          </a:xfrm>
        </p:spPr>
        <p:txBody>
          <a:bodyPr>
            <a:normAutofit/>
          </a:bodyPr>
          <a:lstStyle/>
          <a:p>
            <a:pPr marL="386954" indent="-257175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sz="18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fed into the perceptron</a:t>
            </a:r>
          </a:p>
          <a:p>
            <a:pPr marL="386954" indent="-257175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multiplied to each input</a:t>
            </a:r>
          </a:p>
          <a:p>
            <a:pPr marL="386954" indent="-257175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Summation and then add bias</a:t>
            </a:r>
          </a:p>
          <a:p>
            <a:pPr marL="386954" indent="-257175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 function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applied. Note that here we use a step function, but there are other more sophisticated activation functions like sigmoid, hyperbolic tangent (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tanh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rectifier (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and more. </a:t>
            </a:r>
          </a:p>
          <a:p>
            <a:pPr marL="386954" indent="-257175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either triggered as 1, or not, as 0.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dirty="0" err="1"/>
              <a:t>Dr.Sikha</a:t>
            </a:r>
            <a:r>
              <a:rPr lang="en-US" dirty="0"/>
              <a:t>, Amrita Vishwa </a:t>
            </a:r>
            <a:r>
              <a:rPr lang="en-US" dirty="0" err="1"/>
              <a:t>VidhyaPeetham</a:t>
            </a:r>
            <a:endParaRPr lang="en-US" sz="675" cap="all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177" y="6383331"/>
            <a:ext cx="318622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675" dirty="0">
                <a:solidFill>
                  <a:prstClr val="white"/>
                </a:solidFill>
                <a:latin typeface="Calibri" panose="020F0502020204030204"/>
              </a:rPr>
              <a:t>https://towardsdatascience.com/introducing-deep-learning-and-neural-networks-deep-learning-for-rookies-1-bd68f9cf5883</a:t>
            </a:r>
          </a:p>
        </p:txBody>
      </p:sp>
      <p:pic>
        <p:nvPicPr>
          <p:cNvPr id="2050" name="Picture 2" descr="https://miro.medium.com/max/875/1*-oWHnqj0hjipXyeaUy8k8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60" y="1301083"/>
            <a:ext cx="6326371" cy="259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29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63B2-DE3C-42F8-B5A9-AE64B5AA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9CA1-A294-4384-9239-4984FA3A7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C000"/>
                </a:solidFill>
                <a:effectLst/>
                <a:latin typeface="Nunito Sans" panose="020B0604020202020204" pitchFamily="2" charset="0"/>
              </a:rPr>
              <a:t> You want to go to watch a football match this weekend in a stadium in your city.</a:t>
            </a:r>
          </a:p>
          <a:p>
            <a:endParaRPr lang="en-US" b="1" dirty="0">
              <a:solidFill>
                <a:srgbClr val="FFC000"/>
              </a:solidFill>
              <a:latin typeface="Nunito Sans" panose="020B0604020202020204" pitchFamily="2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Nunito Sans" pitchFamily="2" charset="0"/>
              </a:rPr>
              <a:t>There are three conditions that determine that you will go to watch the match or not: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09F2F-DB2A-41D9-BD4E-7FA37C16F4DC}"/>
              </a:ext>
            </a:extLst>
          </p:cNvPr>
          <p:cNvSpPr txBox="1"/>
          <p:nvPr/>
        </p:nvSpPr>
        <p:spPr>
          <a:xfrm>
            <a:off x="2057400" y="4038600"/>
            <a:ext cx="586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x1:</a:t>
            </a:r>
            <a:r>
              <a:rPr lang="en-US" b="0" i="0" dirty="0">
                <a:solidFill>
                  <a:schemeClr val="bg1"/>
                </a:solidFill>
                <a:effectLst/>
                <a:latin typeface="Nunito Sans" pitchFamily="2" charset="0"/>
              </a:rPr>
              <a:t> Do you have enough money to buy the ticket?</a:t>
            </a: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x2:</a:t>
            </a:r>
            <a:r>
              <a:rPr lang="en-US" b="0" i="0" dirty="0">
                <a:solidFill>
                  <a:schemeClr val="bg1"/>
                </a:solidFill>
                <a:effectLst/>
                <a:latin typeface="Nunito Sans" pitchFamily="2" charset="0"/>
              </a:rPr>
              <a:t> Is your favorite team playing?</a:t>
            </a: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x3:</a:t>
            </a:r>
            <a:r>
              <a:rPr lang="en-US" b="0" i="0" dirty="0">
                <a:solidFill>
                  <a:schemeClr val="bg1"/>
                </a:solidFill>
                <a:effectLst/>
                <a:latin typeface="Nunito Sans" pitchFamily="2" charset="0"/>
              </a:rPr>
              <a:t> Is the weather good?</a:t>
            </a:r>
          </a:p>
        </p:txBody>
      </p:sp>
    </p:spTree>
    <p:extLst>
      <p:ext uri="{BB962C8B-B14F-4D97-AF65-F5344CB8AC3E}">
        <p14:creationId xmlns:p14="http://schemas.microsoft.com/office/powerpoint/2010/main" val="214826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B4A8-F0C5-4E7F-8B83-CA4B9C34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D71D-92DF-42BB-9ADA-A01FE304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If you have enough money to buy the ticket : </a:t>
            </a:r>
            <a:r>
              <a:rPr lang="en-IN" b="1" dirty="0">
                <a:solidFill>
                  <a:srgbClr val="FFC000"/>
                </a:solidFill>
              </a:rPr>
              <a:t>“x1 = 1” else “x1 = 0” </a:t>
            </a:r>
          </a:p>
          <a:p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f your favorite team is playing</a:t>
            </a:r>
            <a:r>
              <a:rPr lang="en-US" dirty="0">
                <a:solidFill>
                  <a:schemeClr val="bg1"/>
                </a:solidFill>
              </a:rPr>
              <a:t> set :</a:t>
            </a:r>
            <a:r>
              <a:rPr lang="en-US" dirty="0">
                <a:solidFill>
                  <a:srgbClr val="FFC000"/>
                </a:solidFill>
              </a:rPr>
              <a:t> </a:t>
            </a:r>
            <a:r>
              <a:rPr lang="en-US" b="1" dirty="0">
                <a:solidFill>
                  <a:srgbClr val="FFC000"/>
                </a:solidFill>
              </a:rPr>
              <a:t>“x2 = 1”</a:t>
            </a:r>
            <a:r>
              <a:rPr lang="en-US" dirty="0"/>
              <a:t> </a:t>
            </a:r>
            <a:r>
              <a:rPr lang="en-US" dirty="0">
                <a:solidFill>
                  <a:srgbClr val="FFC000"/>
                </a:solidFill>
              </a:rPr>
              <a:t>otherwise set “x2 = 0</a:t>
            </a:r>
            <a:r>
              <a:rPr lang="en-US" dirty="0"/>
              <a:t>”</a:t>
            </a:r>
          </a:p>
          <a:p>
            <a:r>
              <a:rPr lang="en-US" b="1" dirty="0">
                <a:solidFill>
                  <a:schemeClr val="bg1"/>
                </a:solidFill>
              </a:rPr>
              <a:t>If the weather is good enough to go out</a:t>
            </a:r>
            <a:r>
              <a:rPr lang="en-US" dirty="0">
                <a:solidFill>
                  <a:schemeClr val="bg1"/>
                </a:solidFill>
              </a:rPr>
              <a:t> set </a:t>
            </a:r>
            <a:r>
              <a:rPr lang="en-US" b="1" dirty="0">
                <a:solidFill>
                  <a:srgbClr val="FFC000"/>
                </a:solidFill>
              </a:rPr>
              <a:t>“x3 = 1”</a:t>
            </a:r>
            <a:r>
              <a:rPr lang="en-US" dirty="0">
                <a:solidFill>
                  <a:srgbClr val="FFC000"/>
                </a:solidFill>
              </a:rPr>
              <a:t> else set </a:t>
            </a:r>
            <a:r>
              <a:rPr lang="en-US" b="1" dirty="0">
                <a:solidFill>
                  <a:srgbClr val="FFC000"/>
                </a:solidFill>
              </a:rPr>
              <a:t>“x3 = 0”.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641CA9-760A-4E7A-8CA5-94559F6A114A}"/>
              </a:ext>
            </a:extLst>
          </p:cNvPr>
          <p:cNvSpPr/>
          <p:nvPr/>
        </p:nvSpPr>
        <p:spPr>
          <a:xfrm>
            <a:off x="3924300" y="3810000"/>
            <a:ext cx="12954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DF0942-2593-4F49-B65C-74B9406E6C3F}"/>
              </a:ext>
            </a:extLst>
          </p:cNvPr>
          <p:cNvCxnSpPr/>
          <p:nvPr/>
        </p:nvCxnSpPr>
        <p:spPr>
          <a:xfrm>
            <a:off x="1981200" y="3657600"/>
            <a:ext cx="205740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BCDA52-8272-4033-833A-23C4DD36B6CC}"/>
              </a:ext>
            </a:extLst>
          </p:cNvPr>
          <p:cNvCxnSpPr>
            <a:cxnSpLocks/>
          </p:cNvCxnSpPr>
          <p:nvPr/>
        </p:nvCxnSpPr>
        <p:spPr>
          <a:xfrm>
            <a:off x="1828800" y="4610100"/>
            <a:ext cx="2095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A03F3-AE51-47DB-900E-2A6B5B74EE4E}"/>
              </a:ext>
            </a:extLst>
          </p:cNvPr>
          <p:cNvCxnSpPr>
            <a:cxnSpLocks/>
          </p:cNvCxnSpPr>
          <p:nvPr/>
        </p:nvCxnSpPr>
        <p:spPr>
          <a:xfrm flipV="1">
            <a:off x="1943100" y="5029201"/>
            <a:ext cx="2095500" cy="53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44007B-05AD-4F8B-89C8-117BA3EF59D4}"/>
              </a:ext>
            </a:extLst>
          </p:cNvPr>
          <p:cNvSpPr txBox="1"/>
          <p:nvPr/>
        </p:nvSpPr>
        <p:spPr>
          <a:xfrm>
            <a:off x="822959" y="3429000"/>
            <a:ext cx="7772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x1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B1E40-8A39-4B26-B7DF-08DD0777A977}"/>
              </a:ext>
            </a:extLst>
          </p:cNvPr>
          <p:cNvSpPr txBox="1"/>
          <p:nvPr/>
        </p:nvSpPr>
        <p:spPr>
          <a:xfrm>
            <a:off x="803821" y="4419600"/>
            <a:ext cx="7772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x2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2DAEE-B6AA-4214-A057-BBF1C560B82B}"/>
              </a:ext>
            </a:extLst>
          </p:cNvPr>
          <p:cNvSpPr txBox="1"/>
          <p:nvPr/>
        </p:nvSpPr>
        <p:spPr>
          <a:xfrm>
            <a:off x="803821" y="5393266"/>
            <a:ext cx="7772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x3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41DD1A-528C-49E5-8221-E27D298370DC}"/>
              </a:ext>
            </a:extLst>
          </p:cNvPr>
          <p:cNvSpPr txBox="1"/>
          <p:nvPr/>
        </p:nvSpPr>
        <p:spPr>
          <a:xfrm>
            <a:off x="6537959" y="4038600"/>
            <a:ext cx="192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Weights?</a:t>
            </a:r>
            <a:endParaRPr lang="en-IN" sz="2800" b="1" dirty="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CF68C3-5714-4A45-9E2D-F929674F151E}"/>
              </a:ext>
            </a:extLst>
          </p:cNvPr>
          <p:cNvSpPr txBox="1"/>
          <p:nvPr/>
        </p:nvSpPr>
        <p:spPr>
          <a:xfrm>
            <a:off x="2701203" y="5641863"/>
            <a:ext cx="62103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Nunito Sans" pitchFamily="2" charset="0"/>
              </a:rPr>
              <a:t>Weights</a:t>
            </a:r>
            <a:r>
              <a:rPr lang="en-US" b="0" i="0" dirty="0">
                <a:solidFill>
                  <a:srgbClr val="222222"/>
                </a:solidFill>
                <a:effectLst/>
                <a:latin typeface="Nunito Sans" pitchFamily="2" charset="0"/>
              </a:rPr>
              <a:t> are the </a:t>
            </a:r>
            <a:r>
              <a:rPr lang="en-US" b="0" i="1" dirty="0">
                <a:solidFill>
                  <a:srgbClr val="222222"/>
                </a:solidFill>
                <a:effectLst/>
                <a:latin typeface="Nunito Sans" pitchFamily="2" charset="0"/>
              </a:rPr>
              <a:t>importance you give to your input conditions.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093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4264-5700-45A7-BCE4-F669AF9F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9DAE-A7F1-4394-AE92-E62F0473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1. Whether you have money to buy the ticket: </a:t>
            </a:r>
            <a:r>
              <a:rPr lang="en-IN" b="1" i="0" dirty="0">
                <a:solidFill>
                  <a:srgbClr val="FFC000"/>
                </a:solidFill>
                <a:effectLst/>
                <a:latin typeface="Nunito Sans" pitchFamily="2" charset="0"/>
              </a:rPr>
              <a:t>w1 = 5.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2. Whether your favorite team is playing or not: </a:t>
            </a:r>
            <a:r>
              <a:rPr lang="en-IN" b="0" i="0" dirty="0">
                <a:solidFill>
                  <a:srgbClr val="222222"/>
                </a:solidFill>
                <a:effectLst/>
                <a:latin typeface="Nunito Sans" pitchFamily="2" charset="0"/>
              </a:rPr>
              <a:t> </a:t>
            </a:r>
            <a:r>
              <a:rPr lang="en-IN" b="1" i="0" dirty="0">
                <a:solidFill>
                  <a:srgbClr val="FFC000"/>
                </a:solidFill>
                <a:effectLst/>
                <a:latin typeface="Nunito Sans" pitchFamily="2" charset="0"/>
              </a:rPr>
              <a:t>w2 = 2</a:t>
            </a:r>
          </a:p>
          <a:p>
            <a:r>
              <a:rPr lang="en-IN" b="1" dirty="0">
                <a:solidFill>
                  <a:schemeClr val="bg1"/>
                </a:solidFill>
                <a:latin typeface="Nunito Sans" pitchFamily="2" charset="0"/>
              </a:rPr>
              <a:t>3. W</a:t>
            </a:r>
            <a:r>
              <a:rPr lang="en-US" b="1" i="0" dirty="0" err="1">
                <a:solidFill>
                  <a:schemeClr val="bg1"/>
                </a:solidFill>
                <a:effectLst/>
                <a:latin typeface="Nunito Sans" pitchFamily="2" charset="0"/>
              </a:rPr>
              <a:t>eather</a:t>
            </a:r>
            <a:r>
              <a:rPr lang="en-U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 is good or bad      :</a:t>
            </a:r>
            <a:r>
              <a:rPr lang="en-IN" b="1" i="0" dirty="0">
                <a:solidFill>
                  <a:srgbClr val="FFC000"/>
                </a:solidFill>
                <a:effectLst/>
                <a:latin typeface="Nunito Sans" pitchFamily="2" charset="0"/>
              </a:rPr>
              <a:t>w3 = 1</a:t>
            </a: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16F168-D39E-4CE8-8588-A95BE8E57DA2}"/>
              </a:ext>
            </a:extLst>
          </p:cNvPr>
          <p:cNvSpPr/>
          <p:nvPr/>
        </p:nvSpPr>
        <p:spPr>
          <a:xfrm>
            <a:off x="3924300" y="3810000"/>
            <a:ext cx="12954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87420A-FC4C-42E0-AD0C-4F73B5EEAB5C}"/>
              </a:ext>
            </a:extLst>
          </p:cNvPr>
          <p:cNvCxnSpPr/>
          <p:nvPr/>
        </p:nvCxnSpPr>
        <p:spPr>
          <a:xfrm>
            <a:off x="1981200" y="3657600"/>
            <a:ext cx="205740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EAA5CF-7C84-4D80-8274-BF8C78F81A34}"/>
              </a:ext>
            </a:extLst>
          </p:cNvPr>
          <p:cNvCxnSpPr>
            <a:cxnSpLocks/>
          </p:cNvCxnSpPr>
          <p:nvPr/>
        </p:nvCxnSpPr>
        <p:spPr>
          <a:xfrm>
            <a:off x="1828800" y="4610100"/>
            <a:ext cx="2095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A6308-3ADB-4B82-8E82-26B125EA5798}"/>
              </a:ext>
            </a:extLst>
          </p:cNvPr>
          <p:cNvCxnSpPr>
            <a:cxnSpLocks/>
          </p:cNvCxnSpPr>
          <p:nvPr/>
        </p:nvCxnSpPr>
        <p:spPr>
          <a:xfrm flipV="1">
            <a:off x="1943100" y="5029201"/>
            <a:ext cx="2095500" cy="53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3AFFC1-4BCB-4BF9-ACB5-738EFFCF9926}"/>
              </a:ext>
            </a:extLst>
          </p:cNvPr>
          <p:cNvSpPr txBox="1"/>
          <p:nvPr/>
        </p:nvSpPr>
        <p:spPr>
          <a:xfrm>
            <a:off x="822959" y="3429000"/>
            <a:ext cx="7772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x1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0C4D2-2295-441F-AC0A-FB7792DFFA3A}"/>
              </a:ext>
            </a:extLst>
          </p:cNvPr>
          <p:cNvSpPr txBox="1"/>
          <p:nvPr/>
        </p:nvSpPr>
        <p:spPr>
          <a:xfrm>
            <a:off x="803821" y="4419600"/>
            <a:ext cx="7772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x2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FAFA4-0C08-45C7-87AB-C29EAB437C23}"/>
              </a:ext>
            </a:extLst>
          </p:cNvPr>
          <p:cNvSpPr txBox="1"/>
          <p:nvPr/>
        </p:nvSpPr>
        <p:spPr>
          <a:xfrm>
            <a:off x="777240" y="5488094"/>
            <a:ext cx="7772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x3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7FDE4-06F7-473A-B205-940039891AFF}"/>
              </a:ext>
            </a:extLst>
          </p:cNvPr>
          <p:cNvSpPr txBox="1"/>
          <p:nvPr/>
        </p:nvSpPr>
        <p:spPr>
          <a:xfrm>
            <a:off x="2792020" y="3529970"/>
            <a:ext cx="7772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w1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BE99E-B96A-4EB5-A3E4-4707D5BAC1F4}"/>
              </a:ext>
            </a:extLst>
          </p:cNvPr>
          <p:cNvSpPr txBox="1"/>
          <p:nvPr/>
        </p:nvSpPr>
        <p:spPr>
          <a:xfrm>
            <a:off x="2567939" y="4210050"/>
            <a:ext cx="7772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w2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801DE-57A1-44E8-A637-FF19D1A96E4C}"/>
              </a:ext>
            </a:extLst>
          </p:cNvPr>
          <p:cNvSpPr txBox="1"/>
          <p:nvPr/>
        </p:nvSpPr>
        <p:spPr>
          <a:xfrm>
            <a:off x="2596735" y="4925396"/>
            <a:ext cx="7772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w3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B08749-B8AE-41CE-B37B-585F1FC0BA14}"/>
              </a:ext>
            </a:extLst>
          </p:cNvPr>
          <p:cNvSpPr txBox="1"/>
          <p:nvPr/>
        </p:nvSpPr>
        <p:spPr>
          <a:xfrm>
            <a:off x="5196663" y="5029201"/>
            <a:ext cx="368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Nunito Sans" pitchFamily="2" charset="0"/>
              </a:rPr>
              <a:t>T</a:t>
            </a:r>
            <a:r>
              <a:rPr lang="en-U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hreshold value is adjusted manually according to the need.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5E92F3-6420-4D5C-A795-081C6FE78066}"/>
              </a:ext>
            </a:extLst>
          </p:cNvPr>
          <p:cNvCxnSpPr>
            <a:cxnSpLocks/>
          </p:cNvCxnSpPr>
          <p:nvPr/>
        </p:nvCxnSpPr>
        <p:spPr>
          <a:xfrm>
            <a:off x="5219700" y="4591050"/>
            <a:ext cx="2095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ECB162-DC20-402A-A0F9-DF78369DA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94" y="2790069"/>
            <a:ext cx="1756411" cy="175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0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/>
              <a:t>Dr.Sikha, Amrita Vishwa VidhyaPeetham</a:t>
            </a:r>
            <a:endParaRPr lang="en-US" sz="675" cap="all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3400" y="33090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defRPr/>
            </a:pPr>
            <a:r>
              <a:rPr lang="en-US" sz="32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Who Can Learn ML/DL?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1368992"/>
            <a:ext cx="8090154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b="1" dirty="0">
                <a:solidFill>
                  <a:srgbClr val="FFC000"/>
                </a:solidFill>
                <a:latin typeface="charter"/>
              </a:rPr>
              <a:t>Anybody can……….</a:t>
            </a:r>
          </a:p>
          <a:p>
            <a:pPr marL="557213" lvl="1" indent="-214313" algn="ctr" defTabSz="685800">
              <a:buFont typeface="Wingdings" panose="05000000000000000000" pitchFamily="2" charset="2"/>
              <a:buChar char="ü"/>
              <a:defRPr/>
            </a:pPr>
            <a:endParaRPr lang="en-US" dirty="0">
              <a:solidFill>
                <a:srgbClr val="FFC000"/>
              </a:solidFill>
              <a:latin typeface="Calibri" panose="020F0502020204030204"/>
            </a:endParaRPr>
          </a:p>
          <a:p>
            <a:pPr marL="557213" lvl="1" indent="-214313" algn="ctr" defTabSz="685800">
              <a:buFont typeface="Wingdings" panose="05000000000000000000" pitchFamily="2" charset="2"/>
              <a:buChar char="ü"/>
              <a:defRPr/>
            </a:pPr>
            <a:endParaRPr lang="en-US" dirty="0">
              <a:solidFill>
                <a:srgbClr val="FFC000"/>
              </a:solidFill>
              <a:latin typeface="Calibri" panose="020F0502020204030204"/>
            </a:endParaRPr>
          </a:p>
        </p:txBody>
      </p:sp>
      <p:pic>
        <p:nvPicPr>
          <p:cNvPr id="2" name="y2mate.com - Abus Story_36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03" y="1830657"/>
            <a:ext cx="8746347" cy="48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/>
              <a:t>Dr.Sikha, Amrita Vishwa VidhyaPeetham</a:t>
            </a:r>
            <a:endParaRPr lang="en-US" sz="675" cap="all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29747" y="29671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defRPr/>
            </a:pPr>
            <a:r>
              <a:rPr lang="en-US" sz="32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Where to Start??</a:t>
            </a:r>
          </a:p>
        </p:txBody>
      </p:sp>
      <p:sp>
        <p:nvSpPr>
          <p:cNvPr id="8" name="Rectangle 7"/>
          <p:cNvSpPr/>
          <p:nvPr/>
        </p:nvSpPr>
        <p:spPr>
          <a:xfrm>
            <a:off x="656570" y="1917126"/>
            <a:ext cx="8090154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Click here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  <a:defRPr/>
            </a:pP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Click here</a:t>
            </a:r>
            <a:endParaRPr lang="en-US" sz="20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Click here</a:t>
            </a:r>
            <a:endParaRPr lang="en-US" sz="20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Anaconda: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Click here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lvl="1" indent="-214313" algn="ctr" defTabSz="685800"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lvl="1" indent="-214313" algn="ctr" defTabSz="685800">
              <a:buFont typeface="Wingdings" panose="05000000000000000000" pitchFamily="2" charset="2"/>
              <a:buChar char="ü"/>
              <a:defRPr/>
            </a:pPr>
            <a:endParaRPr lang="en-US" sz="20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754" y="1804585"/>
            <a:ext cx="4174291" cy="1965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467" y="4087068"/>
            <a:ext cx="3474666" cy="1726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968659"/>
            <a:ext cx="3414734" cy="18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1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AFFBC5-E9BE-4D7C-9088-0E38737FF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Thank You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endParaRPr lang="en-IN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D61F1AD-84A8-4F89-93B6-0666165BCA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03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is common in all these?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838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5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is common in all these?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92805"/>
            <a:ext cx="8382000" cy="487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5620345"/>
            <a:ext cx="480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-BoldMT"/>
              </a:rPr>
              <a:t>Machine learning </a:t>
            </a:r>
            <a:r>
              <a:rPr lang="en-US" dirty="0">
                <a:solidFill>
                  <a:srgbClr val="333333"/>
                </a:solidFill>
                <a:latin typeface="ArialMT"/>
              </a:rPr>
              <a:t>replicate activities requiring </a:t>
            </a:r>
            <a:r>
              <a:rPr lang="en-US" sz="800" dirty="0">
                <a:solidFill>
                  <a:srgbClr val="333333"/>
                </a:solidFill>
                <a:latin typeface="ArialMT"/>
              </a:rPr>
              <a:t> </a:t>
            </a:r>
            <a:r>
              <a:rPr lang="en-US" dirty="0">
                <a:solidFill>
                  <a:srgbClr val="333333"/>
                </a:solidFill>
                <a:latin typeface="ArialMT"/>
              </a:rPr>
              <a:t>human cognition</a:t>
            </a:r>
          </a:p>
          <a:p>
            <a:r>
              <a:rPr lang="en-US" dirty="0">
                <a:solidFill>
                  <a:srgbClr val="333333"/>
                </a:solidFill>
                <a:latin typeface="ArialMT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ArialMT"/>
              </a:rPr>
              <a:t>PC: Google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3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More Examples…..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229600" cy="50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26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Artificial Intelligence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283386"/>
            <a:ext cx="7180326" cy="3017520"/>
          </a:xfrm>
        </p:spPr>
        <p:txBody>
          <a:bodyPr>
            <a:normAutofit/>
          </a:bodyPr>
          <a:lstStyle/>
          <a:p>
            <a:pPr marL="129779" indent="0">
              <a:buNone/>
            </a:pPr>
            <a:r>
              <a:rPr lang="en-US" b="1" dirty="0">
                <a:solidFill>
                  <a:schemeClr val="bg1"/>
                </a:solidFill>
              </a:rPr>
              <a:t>Artificial Intelligence is on a rage!!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/>
              <a:t>Dr.Sikha, Amrita Vishwa VidhyaPeetham</a:t>
            </a:r>
            <a:endParaRPr lang="en-US" sz="675" cap="all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5481769"/>
            <a:ext cx="26948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sz="1350" b="1" dirty="0">
                <a:latin typeface="Calibri" panose="020F0502020204030204"/>
              </a:rPr>
              <a:t>Trend of “Deep Learning” in google</a:t>
            </a:r>
          </a:p>
        </p:txBody>
      </p:sp>
      <p:pic>
        <p:nvPicPr>
          <p:cNvPr id="2052" name="Picture 4" descr="Artificial Intelligence Technologies and their categories • AuraQuant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3048000"/>
            <a:ext cx="3020029" cy="24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536579"/>
            <a:ext cx="2283714" cy="1415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CFED4-6A96-48C9-8D72-98C25A500E4E}"/>
              </a:ext>
            </a:extLst>
          </p:cNvPr>
          <p:cNvSpPr txBox="1"/>
          <p:nvPr/>
        </p:nvSpPr>
        <p:spPr>
          <a:xfrm>
            <a:off x="546700" y="1701831"/>
            <a:ext cx="501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938" indent="-342900">
              <a:buFont typeface="Wingdings" panose="05000000000000000000" pitchFamily="2" charset="2"/>
              <a:buChar char="Ø"/>
            </a:pPr>
            <a:r>
              <a:rPr lang="en-US" b="1" dirty="0"/>
              <a:t>Artificial Intelligence is on a rage!!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DC703B-2976-4F85-AB12-5DF095B68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3" y="2936912"/>
            <a:ext cx="5425544" cy="2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8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Deep Learning?</a:t>
            </a:r>
            <a:b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6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9CE50-234B-4ED3-9152-39181AF29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867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Is DL?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905000"/>
            <a:ext cx="8839200" cy="4340352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is a </a:t>
            </a:r>
            <a:r>
              <a:rPr lang="en-US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subfield of machine learning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concerned with algorithms inspired by the structure and function of the brain </a:t>
            </a:r>
            <a:r>
              <a:rPr lang="en-US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 artificial neural networks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Font typeface="Wingdings"/>
              <a:buNone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tasks that deep learning can perform in real situations: </a:t>
            </a:r>
          </a:p>
          <a:p>
            <a:pPr marL="107315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 faces (or more generally image categorization)</a:t>
            </a:r>
          </a:p>
          <a:p>
            <a:pPr marL="107315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Read handwritten digits and texts</a:t>
            </a:r>
          </a:p>
          <a:p>
            <a:pPr marL="107315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Recognize speech (no more transcribing interviews yourself)</a:t>
            </a:r>
          </a:p>
          <a:p>
            <a:pPr marL="107315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Translate languages</a:t>
            </a:r>
          </a:p>
          <a:p>
            <a:pPr marL="107315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Play computer games</a:t>
            </a:r>
          </a:p>
          <a:p>
            <a:pPr marL="107315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 self-driving cars (and other types of robots)</a:t>
            </a:r>
          </a:p>
          <a:p>
            <a:pPr marL="0" indent="0" algn="just">
              <a:buFont typeface="Wingdings"/>
              <a:buNone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4770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757575"/>
                </a:solidFill>
                <a:latin typeface="sohne"/>
              </a:rPr>
              <a:t>Image: Linked In | Machine Learning vs Deep learning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9379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7916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Why Now?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49" y="1828800"/>
            <a:ext cx="8882368" cy="44165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Flood of available data (especially with the advent of the Internet)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Increasing computational power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Growing progress in available algorithms and theory developed by researchers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support from industries</a:t>
            </a:r>
          </a:p>
        </p:txBody>
      </p: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2" y="3657600"/>
            <a:ext cx="497800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64770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757575"/>
                </a:solidFill>
                <a:latin typeface="sohne"/>
              </a:rPr>
              <a:t>Image: Linked In | Machine Learning vs Deep learning</a:t>
            </a:r>
            <a:endParaRPr lang="en-US" sz="1050" dirty="0"/>
          </a:p>
        </p:txBody>
      </p:sp>
      <p:pic>
        <p:nvPicPr>
          <p:cNvPr id="6" name="Picture 2" descr="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33" y="3657600"/>
            <a:ext cx="3657600" cy="264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75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E0A0FED95EC48A2FCD91A571F834C" ma:contentTypeVersion="0" ma:contentTypeDescription="Create a new document." ma:contentTypeScope="" ma:versionID="68c030eec465d38d7bef3a4e149e723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8DE70C-889A-423B-8B49-43D2D72A3DE7}"/>
</file>

<file path=customXml/itemProps2.xml><?xml version="1.0" encoding="utf-8"?>
<ds:datastoreItem xmlns:ds="http://schemas.openxmlformats.org/officeDocument/2006/customXml" ds:itemID="{69B06867-0373-4DBB-ACD8-BAA11DBFADED}"/>
</file>

<file path=customXml/itemProps3.xml><?xml version="1.0" encoding="utf-8"?>
<ds:datastoreItem xmlns:ds="http://schemas.openxmlformats.org/officeDocument/2006/customXml" ds:itemID="{EBBB60D4-0B2A-4A18-9C21-927AA30C41E2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4026</TotalTime>
  <Words>973</Words>
  <Application>Microsoft Office PowerPoint</Application>
  <PresentationFormat>On-screen Show (4:3)</PresentationFormat>
  <Paragraphs>132</Paragraphs>
  <Slides>27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Arial-BoldMT</vt:lpstr>
      <vt:lpstr>ArialMT</vt:lpstr>
      <vt:lpstr>Calibri</vt:lpstr>
      <vt:lpstr>Calibri Light</vt:lpstr>
      <vt:lpstr>charter</vt:lpstr>
      <vt:lpstr>Nunito Sans</vt:lpstr>
      <vt:lpstr>sohne</vt:lpstr>
      <vt:lpstr>Ubuntu</vt:lpstr>
      <vt:lpstr>Wingdings</vt:lpstr>
      <vt:lpstr>Retrospect</vt:lpstr>
      <vt:lpstr>19CSE456- NEURAL NETWORKS &amp; DEEP LEARNING Lecture 1 </vt:lpstr>
      <vt:lpstr>Agenda</vt:lpstr>
      <vt:lpstr>What is common in all these?</vt:lpstr>
      <vt:lpstr>What is common in all these?</vt:lpstr>
      <vt:lpstr>More Examples…..</vt:lpstr>
      <vt:lpstr>Artificial Intelligence</vt:lpstr>
      <vt:lpstr>What is Deep Learning? </vt:lpstr>
      <vt:lpstr>What Is DL?</vt:lpstr>
      <vt:lpstr>Why Now?</vt:lpstr>
      <vt:lpstr>Traditional vs ML</vt:lpstr>
      <vt:lpstr>Machine  </vt:lpstr>
      <vt:lpstr>Components of Machine Learning</vt:lpstr>
      <vt:lpstr>Learning vs Intelligence</vt:lpstr>
      <vt:lpstr>AI: The Journey</vt:lpstr>
      <vt:lpstr>Deep Learning: What &amp; Why??</vt:lpstr>
      <vt:lpstr>PowerPoint Presentation</vt:lpstr>
      <vt:lpstr>Deep Learning: How??</vt:lpstr>
      <vt:lpstr>Neural Networks</vt:lpstr>
      <vt:lpstr>PowerPoint Presentation</vt:lpstr>
      <vt:lpstr>PowerPoint Presentation</vt:lpstr>
      <vt:lpstr>Perceptron: The Building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19CSE202  Database Management Systems  (DBMS)</dc:title>
  <dc:creator>USER</dc:creator>
  <cp:lastModifiedBy>Sikha O K</cp:lastModifiedBy>
  <cp:revision>277</cp:revision>
  <dcterms:created xsi:type="dcterms:W3CDTF">2006-08-16T00:00:00Z</dcterms:created>
  <dcterms:modified xsi:type="dcterms:W3CDTF">2022-01-03T06:16:53Z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0x010100B73E0A0FED95EC48A2FCD91A571F834C</vt:lpwstr>
  </property>
</Properties>
</file>